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6" r:id="rId1"/>
    <p:sldMasterId id="2147484433" r:id="rId2"/>
    <p:sldMasterId id="2147484454" r:id="rId3"/>
    <p:sldMasterId id="2147484459" r:id="rId4"/>
  </p:sldMasterIdLst>
  <p:notesMasterIdLst>
    <p:notesMasterId r:id="rId24"/>
  </p:notesMasterIdLst>
  <p:handoutMasterIdLst>
    <p:handoutMasterId r:id="rId25"/>
  </p:handoutMasterIdLst>
  <p:sldIdLst>
    <p:sldId id="1011" r:id="rId5"/>
    <p:sldId id="1061" r:id="rId6"/>
    <p:sldId id="1056" r:id="rId7"/>
    <p:sldId id="1057" r:id="rId8"/>
    <p:sldId id="1052" r:id="rId9"/>
    <p:sldId id="1050" r:id="rId10"/>
    <p:sldId id="1038" r:id="rId11"/>
    <p:sldId id="1054" r:id="rId12"/>
    <p:sldId id="1053" r:id="rId13"/>
    <p:sldId id="430" r:id="rId14"/>
    <p:sldId id="1051" r:id="rId15"/>
    <p:sldId id="1058" r:id="rId16"/>
    <p:sldId id="1059" r:id="rId17"/>
    <p:sldId id="1042" r:id="rId18"/>
    <p:sldId id="1043" r:id="rId19"/>
    <p:sldId id="1044" r:id="rId20"/>
    <p:sldId id="1045" r:id="rId21"/>
    <p:sldId id="1060" r:id="rId22"/>
    <p:sldId id="1032" r:id="rId23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47" userDrawn="1">
          <p15:clr>
            <a:srgbClr val="A4A3A4"/>
          </p15:clr>
        </p15:guide>
        <p15:guide id="8" orient="horz" pos="3929" userDrawn="1">
          <p15:clr>
            <a:srgbClr val="A4A3A4"/>
          </p15:clr>
        </p15:guide>
        <p15:guide id="11" pos="2631" userDrawn="1">
          <p15:clr>
            <a:srgbClr val="A4A3A4"/>
          </p15:clr>
        </p15:guide>
        <p15:guide id="14" pos="869" userDrawn="1">
          <p15:clr>
            <a:srgbClr val="A4A3A4"/>
          </p15:clr>
        </p15:guide>
        <p15:guide id="15" pos="7497" userDrawn="1">
          <p15:clr>
            <a:srgbClr val="A4A3A4"/>
          </p15:clr>
        </p15:guide>
        <p15:guide id="16" pos="483" userDrawn="1">
          <p15:clr>
            <a:srgbClr val="A4A3A4"/>
          </p15:clr>
        </p15:guide>
        <p15:guide id="20" orient="horz" pos="2863" userDrawn="1">
          <p15:clr>
            <a:srgbClr val="A4A3A4"/>
          </p15:clr>
        </p15:guide>
        <p15:guide id="22" orient="horz" pos="1215" userDrawn="1">
          <p15:clr>
            <a:srgbClr val="A4A3A4"/>
          </p15:clr>
        </p15:guide>
        <p15:guide id="24" pos="571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F8E247-9A57-E1C6-83BC-1D6097552A1F}" name="Valerie Kgasoe" initials="VK" userId="S::VKgasoe@csir.co.za::8c40436c-5dc3-4632-843c-962cbd2050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6C7"/>
    <a:srgbClr val="032C50"/>
    <a:srgbClr val="27BFD6"/>
    <a:srgbClr val="4A7EBB"/>
    <a:srgbClr val="012D50"/>
    <a:srgbClr val="CCECFF"/>
    <a:srgbClr val="17A5D9"/>
    <a:srgbClr val="82AE19"/>
    <a:srgbClr val="37ACC0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79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40" y="88"/>
      </p:cViewPr>
      <p:guideLst>
        <p:guide orient="horz" pos="4247"/>
        <p:guide orient="horz" pos="3929"/>
        <p:guide pos="2631"/>
        <p:guide pos="869"/>
        <p:guide pos="7497"/>
        <p:guide pos="483"/>
        <p:guide orient="horz" pos="2863"/>
        <p:guide orient="horz" pos="1215"/>
        <p:guide pos="5713"/>
      </p:guideLst>
    </p:cSldViewPr>
  </p:slideViewPr>
  <p:outlineViewPr>
    <p:cViewPr>
      <p:scale>
        <a:sx n="33" d="100"/>
        <a:sy n="33" d="100"/>
      </p:scale>
      <p:origin x="0" y="1733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13-4306-8C5C-948D9AE8A0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13-4306-8C5C-948D9AE8A00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13-4306-8C5C-948D9AE8A0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613-4306-8C5C-948D9AE8A0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613-4306-8C5C-948D9AE8A0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613-4306-8C5C-948D9AE8A00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613-4306-8C5C-948D9AE8A00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613-4306-8C5C-948D9AE8A00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613-4306-8C5C-948D9AE8A00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613-4306-8C5C-948D9AE8A00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613-4306-8C5C-948D9AE8A00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613-4306-8C5C-948D9AE8A00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613-4306-8C5C-948D9AE8A00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613-4306-8C5C-948D9AE8A00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613-4306-8C5C-948D9AE8A00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613-4306-8C5C-948D9AE8A00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613-4306-8C5C-948D9AE8A009}"/>
                </c:ext>
              </c:extLst>
            </c:dLbl>
            <c:dLbl>
              <c:idx val="7"/>
              <c:layout>
                <c:manualLayout>
                  <c:x val="-3.499390720255071E-2"/>
                  <c:y val="2.3095978753683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13-4306-8C5C-948D9AE8A009}"/>
                </c:ext>
              </c:extLst>
            </c:dLbl>
            <c:dLbl>
              <c:idx val="8"/>
              <c:layout>
                <c:manualLayout>
                  <c:x val="0.1126803811922132"/>
                  <c:y val="-1.387778780781445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2736486069446"/>
                      <c:h val="0.122198723951306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613-4306-8C5C-948D9AE8A009}"/>
                </c:ext>
              </c:extLst>
            </c:dLbl>
            <c:dLbl>
              <c:idx val="9"/>
              <c:layout>
                <c:manualLayout>
                  <c:x val="0.19736563662238588"/>
                  <c:y val="2.3095978753683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613-4306-8C5C-948D9AE8A00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'Sheet1 (2)'!$A$2:$A$11</c:f>
              <c:strCache>
                <c:ptCount val="10"/>
                <c:pt idx="0">
                  <c:v>Garden </c:v>
                </c:pt>
                <c:pt idx="1">
                  <c:v>Food</c:v>
                </c:pt>
                <c:pt idx="2">
                  <c:v>Plastics</c:v>
                </c:pt>
                <c:pt idx="3">
                  <c:v>Paper &amp; cardboard</c:v>
                </c:pt>
                <c:pt idx="4">
                  <c:v>Metals</c:v>
                </c:pt>
                <c:pt idx="5">
                  <c:v>Glass</c:v>
                </c:pt>
                <c:pt idx="6">
                  <c:v>Rubble</c:v>
                </c:pt>
                <c:pt idx="7">
                  <c:v>Textiles</c:v>
                </c:pt>
                <c:pt idx="8">
                  <c:v>Special care products</c:v>
                </c:pt>
                <c:pt idx="9">
                  <c:v>Other inlc WEEE</c:v>
                </c:pt>
              </c:strCache>
            </c:strRef>
          </c:cat>
          <c:val>
            <c:numRef>
              <c:f>'Sheet1 (2)'!$B$2:$B$11</c:f>
              <c:numCache>
                <c:formatCode>_(* #,##0.00_);_(* \(#,##0.00\);_(* "-"??_);_(@_)</c:formatCode>
                <c:ptCount val="10"/>
                <c:pt idx="0">
                  <c:v>24.333333333333332</c:v>
                </c:pt>
                <c:pt idx="1">
                  <c:v>17.333333333333332</c:v>
                </c:pt>
                <c:pt idx="2">
                  <c:v>13.333333333333334</c:v>
                </c:pt>
                <c:pt idx="3">
                  <c:v>17.166666666666668</c:v>
                </c:pt>
                <c:pt idx="4">
                  <c:v>2.3333333333333335</c:v>
                </c:pt>
                <c:pt idx="5">
                  <c:v>4.666666666666667</c:v>
                </c:pt>
                <c:pt idx="6">
                  <c:v>10</c:v>
                </c:pt>
                <c:pt idx="7">
                  <c:v>4</c:v>
                </c:pt>
                <c:pt idx="8">
                  <c:v>3.6666666666666665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613-4306-8C5C-948D9AE8A00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F872D9-ABEE-B74B-8683-8CDD7C985F27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91CD02-3BF6-D44C-BD2D-3C72560CC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A197FB-2522-9C4C-81BC-460BF39286BB}" type="datetimeFigureOut">
              <a:rPr lang="en-GB"/>
              <a:pPr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F3A465-5FAC-C040-AD63-400143405B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75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65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6C8565EB-563C-DC4D-846E-244983B5C974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18" y="5638718"/>
            <a:ext cx="2598909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D4542B43-6259-B840-8535-2712B47E50DE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0" y="78513"/>
            <a:ext cx="10972800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C4B21C5C-8141-7940-901A-CFD51C88CAA9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18" y="5638718"/>
            <a:ext cx="2598909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0" y="78513"/>
            <a:ext cx="10972800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55C5FD65-1417-934F-AC5A-F13D9E7C2F1E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0" y="78513"/>
            <a:ext cx="10972800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4276"/>
            <a:ext cx="10972800" cy="11430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6"/>
            <a:ext cx="781877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83B02B-407A-AC49-A2ED-9DEDDEE94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3F01C7-83F6-FD46-A1EF-CF16E1EE6A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88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4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83" r:id="rId2"/>
    <p:sldLayoutId id="2147484484" r:id="rId3"/>
    <p:sldLayoutId id="214748448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06C7B-B2D4-E647-8F3D-0B006AC455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81" r:id="rId2"/>
    <p:sldLayoutId id="214748448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724B9-C60F-5144-82FC-877E71D34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33419"/>
            <a:ext cx="9144000" cy="8089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1633419"/>
            <a:ext cx="9144000" cy="8089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8822" y="365994"/>
            <a:ext cx="9144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Rethinking packaging for circular and sustainable food chains of the future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 Suzan Oelofse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CGCSA Summit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7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October 2023 at Focus Rooms, Sandton</a:t>
            </a:r>
            <a:endParaRPr lang="en-ZA" sz="2000" b="1" dirty="0">
              <a:solidFill>
                <a:srgbClr val="27BF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Municipal Solid Waste (MSW) (by weight) in South Africa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323011"/>
              </p:ext>
            </p:extLst>
          </p:nvPr>
        </p:nvGraphicFramePr>
        <p:xfrm>
          <a:off x="5420247" y="1412775"/>
          <a:ext cx="6758212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0988" y="1881058"/>
            <a:ext cx="5625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23.1 million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MSW generated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&gt;80% of all waste is disposed to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37% are Mainline Recyclables (Paper, plastics, glass, metals)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17% is food waste 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0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9B8E-35F6-F96C-146E-B5BDB05D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waste in 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BC870-97F8-79E4-C746-68A5DACC65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ZA" altLang="en-US" sz="2800" dirty="0"/>
              <a:t>Estimated resource value of the waste is R25.2billion per annum (0.86% of GDP in 2014)</a:t>
            </a:r>
          </a:p>
          <a:p>
            <a:pPr lvl="1"/>
            <a:r>
              <a:rPr lang="en-ZA" altLang="en-US" sz="2400" dirty="0"/>
              <a:t>Recycling at ±10% (as at 2011 baseline) unlocked R8.2 billion/year worth of resources into the South African economy </a:t>
            </a:r>
          </a:p>
          <a:p>
            <a:pPr lvl="1"/>
            <a:r>
              <a:rPr lang="en-ZA" altLang="en-US" sz="2400" dirty="0"/>
              <a:t>There is potential to recover a further R17 billion per annum worth of resources back into the economy</a:t>
            </a:r>
          </a:p>
          <a:p>
            <a:pPr lvl="1"/>
            <a:r>
              <a:rPr lang="en-ZA" altLang="en-US" sz="2400" dirty="0"/>
              <a:t>R10 300 is the monthly living wage for a family in SA</a:t>
            </a:r>
          </a:p>
          <a:p>
            <a:pPr lvl="1"/>
            <a:r>
              <a:rPr lang="en-ZA" altLang="en-US" sz="2400" dirty="0"/>
              <a:t>R17 billion can pay a monthly living wage to 137 540 families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995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179D-544D-B853-554C-17CAB2E3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 anchor="ctr">
            <a:normAutofit/>
          </a:bodyPr>
          <a:lstStyle/>
          <a:p>
            <a:r>
              <a:rPr lang="en-US" dirty="0"/>
              <a:t>South African Strategy to reduce plastic 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FFAD2-E9A3-36AE-D16F-E2395AC03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67" y="1595439"/>
            <a:ext cx="10408684" cy="4159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312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6205-8664-A9D3-AAB2-35406D87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does this mean for future food chains?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688C-1E67-AD5C-225C-6897A30732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ZA" sz="2400" dirty="0"/>
              <a:t>South African Consumers’ choice of packaging is guided by:</a:t>
            </a:r>
          </a:p>
          <a:p>
            <a:pPr lvl="1"/>
            <a:r>
              <a:rPr lang="en-ZA" dirty="0"/>
              <a:t>Fitness for purpose</a:t>
            </a:r>
          </a:p>
          <a:p>
            <a:pPr lvl="1"/>
            <a:r>
              <a:rPr lang="en-ZA" dirty="0"/>
              <a:t>Recyclability</a:t>
            </a:r>
          </a:p>
          <a:p>
            <a:pPr lvl="1"/>
            <a:r>
              <a:rPr lang="en-ZA" dirty="0"/>
              <a:t>Information</a:t>
            </a:r>
          </a:p>
          <a:p>
            <a:pPr lvl="1"/>
            <a:r>
              <a:rPr lang="en-ZA" dirty="0"/>
              <a:t>Attractiveness</a:t>
            </a:r>
          </a:p>
          <a:p>
            <a:pPr lvl="1"/>
            <a:r>
              <a:rPr lang="en-ZA" dirty="0"/>
              <a:t>Quality</a:t>
            </a:r>
          </a:p>
          <a:p>
            <a:pPr lvl="1"/>
            <a:r>
              <a:rPr lang="en-ZA" dirty="0"/>
              <a:t>Hygiene</a:t>
            </a:r>
          </a:p>
          <a:p>
            <a:r>
              <a:rPr lang="en-US" dirty="0"/>
              <a:t>Producers’, brand owners’ choice of packaging should be guided by:</a:t>
            </a:r>
          </a:p>
          <a:p>
            <a:pPr lvl="1"/>
            <a:r>
              <a:rPr lang="en-US" dirty="0"/>
              <a:t>Fitness for purpose</a:t>
            </a:r>
          </a:p>
          <a:p>
            <a:pPr lvl="1"/>
            <a:r>
              <a:rPr lang="en-US" dirty="0"/>
              <a:t>Protection of food throughout the value chain</a:t>
            </a:r>
          </a:p>
          <a:p>
            <a:pPr lvl="1"/>
            <a:r>
              <a:rPr lang="en-US" dirty="0"/>
              <a:t>Environmental sustainability of packaging materials throughout the full life cycle</a:t>
            </a:r>
          </a:p>
        </p:txBody>
      </p:sp>
    </p:spTree>
    <p:extLst>
      <p:ext uri="{BB962C8B-B14F-4D97-AF65-F5344CB8AC3E}">
        <p14:creationId xmlns:p14="http://schemas.microsoft.com/office/powerpoint/2010/main" val="343911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5971-BE0C-8335-191A-54E30345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substitution – Polystyrene Take-out container E-LCA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FFB99A-4EA4-FA55-810B-CA4E2B37967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28827" y="1051651"/>
            <a:ext cx="6954162" cy="4676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756DD3-82A1-C08A-1E86-FDC0FB5EF9EF}"/>
              </a:ext>
            </a:extLst>
          </p:cNvPr>
          <p:cNvSpPr txBox="1"/>
          <p:nvPr/>
        </p:nvSpPr>
        <p:spPr>
          <a:xfrm>
            <a:off x="302919" y="2236148"/>
            <a:ext cx="3025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Polystyrene has the lowest overall impacts when compared to alternative materials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E-LCA assumes proper end of life management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1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6E4B-7430-E81C-E7E6-A96094A3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substitution – Polystyrene Take-out container MPI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D4F479-F223-A3E8-50BD-5863C7C4C0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84907" y="1455583"/>
            <a:ext cx="8425829" cy="4255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A40A5B-10D8-43B6-2C8F-58135C04AF5A}"/>
              </a:ext>
            </a:extLst>
          </p:cNvPr>
          <p:cNvSpPr txBox="1"/>
          <p:nvPr/>
        </p:nvSpPr>
        <p:spPr>
          <a:xfrm>
            <a:off x="336885" y="1973179"/>
            <a:ext cx="2374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Polystyrene has the highest environmental impacts if not collected and properly managed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0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B53E-73F9-3D27-0414-A5DDD2A4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substitution option to choose?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1293BD-7AB8-3F48-ED39-596D781CFE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19334" y="1195313"/>
            <a:ext cx="8419277" cy="5109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DDAE2-FE98-E511-008B-40C3720F0FC9}"/>
              </a:ext>
            </a:extLst>
          </p:cNvPr>
          <p:cNvSpPr txBox="1"/>
          <p:nvPr/>
        </p:nvSpPr>
        <p:spPr>
          <a:xfrm>
            <a:off x="1719334" y="6381234"/>
            <a:ext cx="360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MPI – Material Pollution Indicator</a:t>
            </a:r>
          </a:p>
        </p:txBody>
      </p:sp>
    </p:spTree>
    <p:extLst>
      <p:ext uri="{BB962C8B-B14F-4D97-AF65-F5344CB8AC3E}">
        <p14:creationId xmlns:p14="http://schemas.microsoft.com/office/powerpoint/2010/main" val="3709125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6DFB-897B-8CFD-381C-DF38BCC1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material substitution an option and what option 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8B1B-33B4-15C9-791B-CFEEDB77A4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will depend on the type of plastic and the weighting assigned to material pollution, for polystyrene takeaway containers, if:</a:t>
            </a:r>
          </a:p>
          <a:p>
            <a:r>
              <a:rPr lang="en-Z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75% of weighting is assigned to MPI</a:t>
            </a:r>
          </a:p>
          <a:p>
            <a:r>
              <a:rPr lang="en-Z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Bio-foam (as second lightweight option) being preferable</a:t>
            </a:r>
          </a:p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Also note that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Transitioning from PS to compostable alternatives can significantly reduce plastic pollution and the associated impacts if appropriately managed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BUT…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 should be applied to avoid a shifting of the environmental burdens to other areas of concerns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7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6A87-956A-AC2C-995C-B3463E38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4D7737-EDE7-FD44-76D9-C598B2D7DF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dirty="0">
                <a:solidFill>
                  <a:schemeClr val="tx2"/>
                </a:solidFill>
              </a:rPr>
              <a:t>Balance</a:t>
            </a:r>
            <a:r>
              <a:rPr lang="en-ZA" dirty="0"/>
              <a:t> between food waste and packaging waste is required</a:t>
            </a:r>
          </a:p>
          <a:p>
            <a:pPr>
              <a:defRPr/>
            </a:pPr>
            <a:r>
              <a:rPr lang="en-ZA" dirty="0"/>
              <a:t>Environmental impact of food waste is higher than packaging waste</a:t>
            </a:r>
          </a:p>
          <a:p>
            <a:pPr>
              <a:defRPr/>
            </a:pPr>
            <a:r>
              <a:rPr lang="en-ZA" dirty="0"/>
              <a:t>Packaging could play a significant role in food waste reduction if:</a:t>
            </a:r>
          </a:p>
          <a:p>
            <a:pPr lvl="1">
              <a:defRPr/>
            </a:pPr>
            <a:r>
              <a:rPr lang="en-ZA" dirty="0"/>
              <a:t>Fit for purpose</a:t>
            </a:r>
          </a:p>
          <a:p>
            <a:pPr lvl="1">
              <a:defRPr/>
            </a:pPr>
            <a:r>
              <a:rPr lang="en-ZA" dirty="0"/>
              <a:t>Easy to reseal</a:t>
            </a:r>
          </a:p>
          <a:p>
            <a:pPr lvl="1">
              <a:defRPr/>
            </a:pPr>
            <a:r>
              <a:rPr lang="en-ZA" dirty="0"/>
              <a:t>Easy to open</a:t>
            </a:r>
          </a:p>
          <a:p>
            <a:pPr lvl="1">
              <a:defRPr/>
            </a:pPr>
            <a:r>
              <a:rPr lang="en-ZA" dirty="0"/>
              <a:t>Packaging size is appropriate</a:t>
            </a:r>
          </a:p>
          <a:p>
            <a:pPr lvl="1">
              <a:defRPr/>
            </a:pPr>
            <a:r>
              <a:rPr lang="en-ZA" dirty="0"/>
              <a:t>Easy to empty</a:t>
            </a:r>
          </a:p>
          <a:p>
            <a:pPr lvl="1">
              <a:defRPr/>
            </a:pPr>
            <a:r>
              <a:rPr lang="en-ZA" dirty="0"/>
              <a:t>Relevant information on portion sizes, preparation, storage etc. is provided on pack</a:t>
            </a:r>
          </a:p>
          <a:p>
            <a:pPr lvl="1">
              <a:defRPr/>
            </a:pPr>
            <a:r>
              <a:rPr lang="en-ZA" dirty="0"/>
              <a:t>Date labelling is easy to understand and interpret</a:t>
            </a:r>
          </a:p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Careful consideration is required when choosing a packaging option to ensure overall  sustainability of the food chain</a:t>
            </a:r>
          </a:p>
          <a:p>
            <a:pPr>
              <a:defRPr/>
            </a:pPr>
            <a:endParaRPr lang="en-ZA" dirty="0"/>
          </a:p>
          <a:p>
            <a:pPr lvl="2">
              <a:defRPr/>
            </a:pPr>
            <a:endParaRPr lang="en-ZA" dirty="0"/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43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8575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chemeClr val="bg1"/>
                </a:solidFill>
              </a:rPr>
              <a:t>Thank you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Soelofse@csir.co.za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www.csir.co.za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8021-8A3E-AC8C-0934-8B7176F6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3B37-8587-B4C7-4712-BD1B1761ED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Facts about food packaging in the food chain</a:t>
            </a:r>
          </a:p>
          <a:p>
            <a:r>
              <a:rPr lang="en-US" dirty="0"/>
              <a:t>Impacts of packaging on food waste</a:t>
            </a:r>
          </a:p>
          <a:p>
            <a:r>
              <a:rPr lang="en-US" dirty="0"/>
              <a:t>Global Action on Food Waste</a:t>
            </a:r>
          </a:p>
          <a:p>
            <a:r>
              <a:rPr lang="en-US" dirty="0"/>
              <a:t>Food waste in SA</a:t>
            </a:r>
          </a:p>
          <a:p>
            <a:pPr lvl="1"/>
            <a:r>
              <a:rPr lang="en-US" dirty="0"/>
              <a:t>Statistics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Strategy to reduce FLW</a:t>
            </a:r>
          </a:p>
          <a:p>
            <a:r>
              <a:rPr lang="en-US" dirty="0"/>
              <a:t>Global action on plastics</a:t>
            </a:r>
          </a:p>
          <a:p>
            <a:pPr lvl="1"/>
            <a:r>
              <a:rPr lang="en-US" dirty="0"/>
              <a:t>Statistics on municipal solid waste</a:t>
            </a:r>
          </a:p>
          <a:p>
            <a:pPr lvl="1"/>
            <a:r>
              <a:rPr lang="en-US" dirty="0"/>
              <a:t>Value of waste as a resource</a:t>
            </a:r>
          </a:p>
          <a:p>
            <a:pPr lvl="1"/>
            <a:r>
              <a:rPr lang="en-US" dirty="0"/>
              <a:t>SA Strategy to reduce plastic pollution</a:t>
            </a:r>
          </a:p>
          <a:p>
            <a:r>
              <a:rPr lang="en-US" dirty="0"/>
              <a:t>What does this mean for future Food Chains?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2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7E4C3A-83DA-86C1-0366-4321206E48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52" y="1537515"/>
            <a:ext cx="2317869" cy="1738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89F10-708F-DF69-4F60-76DEF5245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56" y="1537515"/>
            <a:ext cx="2203949" cy="1738401"/>
          </a:xfrm>
          <a:prstGeom prst="rect">
            <a:avLst/>
          </a:prstGeo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11E29A4-9DA5-E25C-F031-CC2E64BE2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13" y="1537516"/>
            <a:ext cx="2317868" cy="1738401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BDABED2-D922-E7BC-1463-E39E8C4937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t="18125"/>
          <a:stretch/>
        </p:blipFill>
        <p:spPr>
          <a:xfrm>
            <a:off x="960796" y="1537515"/>
            <a:ext cx="2406265" cy="173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C006F9-1144-393B-CDC0-F6330C6E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packaging in food chains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50FC8771-6ED8-21BD-48AA-2E6F9C83A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075487"/>
              </p:ext>
            </p:extLst>
          </p:nvPr>
        </p:nvGraphicFramePr>
        <p:xfrm>
          <a:off x="954425" y="3693512"/>
          <a:ext cx="11050588" cy="2966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b="1" dirty="0"/>
                        <a:t>Pro’s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b="1" dirty="0"/>
                        <a:t>Con’s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Provides for food safety and hygiene during handling in the supply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Product quality is judged by consumers perceptions of the packaging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Protects products from</a:t>
                      </a:r>
                      <a:r>
                        <a:rPr lang="en-ZA" baseline="0" dirty="0">
                          <a:solidFill>
                            <a:schemeClr val="tx2"/>
                          </a:solidFill>
                        </a:rPr>
                        <a:t> damage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Excessive packaging contributes to packaging waste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4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Enable</a:t>
                      </a:r>
                      <a:r>
                        <a:rPr lang="en-ZA" baseline="0" dirty="0">
                          <a:solidFill>
                            <a:schemeClr val="tx2"/>
                          </a:solidFill>
                        </a:rPr>
                        <a:t> easy distribution (liquids)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Changes in packaging sometimes confuse</a:t>
                      </a:r>
                      <a:r>
                        <a:rPr lang="en-ZA" baseline="0" dirty="0">
                          <a:solidFill>
                            <a:schemeClr val="tx2"/>
                          </a:solidFill>
                        </a:rPr>
                        <a:t> consumers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Helps</a:t>
                      </a:r>
                      <a:r>
                        <a:rPr lang="en-ZA" baseline="0" dirty="0">
                          <a:solidFill>
                            <a:schemeClr val="tx2"/>
                          </a:solidFill>
                        </a:rPr>
                        <a:t> to display food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Packaging also contributes to food waste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Inform consumers (labelling)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dirty="0">
                          <a:solidFill>
                            <a:schemeClr val="tx2"/>
                          </a:solidFill>
                        </a:rPr>
                        <a:t>Extends shelf life</a:t>
                      </a:r>
                      <a:r>
                        <a:rPr lang="en-ZA" baseline="0" dirty="0">
                          <a:solidFill>
                            <a:schemeClr val="tx2"/>
                          </a:solidFill>
                        </a:rPr>
                        <a:t> of some products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507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3E9CAF-FAEB-91BA-7A91-55F9C0EB1D1E}"/>
              </a:ext>
            </a:extLst>
          </p:cNvPr>
          <p:cNvSpPr txBox="1"/>
          <p:nvPr/>
        </p:nvSpPr>
        <p:spPr>
          <a:xfrm>
            <a:off x="954425" y="3324178"/>
            <a:ext cx="854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different types of packaging for different purposes</a:t>
            </a:r>
          </a:p>
        </p:txBody>
      </p:sp>
    </p:spTree>
    <p:extLst>
      <p:ext uri="{BB962C8B-B14F-4D97-AF65-F5344CB8AC3E}">
        <p14:creationId xmlns:p14="http://schemas.microsoft.com/office/powerpoint/2010/main" val="304902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BFE0-5F25-14F5-F1DC-553FC253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packaging on food waste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3957FD-1C63-2E8F-F352-BE8E461567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>
            <a:normAutofit fontScale="92500" lnSpcReduction="20000"/>
          </a:bodyPr>
          <a:lstStyle/>
          <a:p>
            <a:r>
              <a:rPr lang="en-ZA" sz="2800" dirty="0"/>
              <a:t>Positive – extended shelf life</a:t>
            </a:r>
          </a:p>
          <a:p>
            <a:pPr lvl="1"/>
            <a:r>
              <a:rPr lang="en-ZA" sz="2400" dirty="0"/>
              <a:t>Cucumber - plastic wrap prolongs shelf life from 3 to 14 days</a:t>
            </a:r>
          </a:p>
          <a:p>
            <a:pPr lvl="1"/>
            <a:r>
              <a:rPr lang="en-ZA" sz="2400" dirty="0"/>
              <a:t>Broccoli – active packaging film prolong life by 20 days</a:t>
            </a:r>
          </a:p>
          <a:p>
            <a:pPr lvl="1"/>
            <a:r>
              <a:rPr lang="en-ZA" sz="2400" dirty="0"/>
              <a:t>Gluten free bread – modified atmosphere prolong shelf life</a:t>
            </a:r>
          </a:p>
          <a:p>
            <a:endParaRPr lang="en-ZA" sz="2800" dirty="0"/>
          </a:p>
          <a:p>
            <a:r>
              <a:rPr lang="en-ZA" sz="2800" dirty="0"/>
              <a:t>Negative – contributes to food waste</a:t>
            </a:r>
          </a:p>
          <a:p>
            <a:pPr lvl="1"/>
            <a:r>
              <a:rPr lang="en-ZA" sz="2400" dirty="0"/>
              <a:t>Packages too big or too small</a:t>
            </a:r>
          </a:p>
          <a:p>
            <a:pPr lvl="1"/>
            <a:r>
              <a:rPr lang="en-ZA" sz="2400" dirty="0"/>
              <a:t>Packaging difficult to empty </a:t>
            </a:r>
          </a:p>
          <a:p>
            <a:pPr lvl="1"/>
            <a:r>
              <a:rPr lang="en-ZA" sz="2400" dirty="0"/>
              <a:t>Incorrect use of packaging</a:t>
            </a:r>
          </a:p>
          <a:p>
            <a:pPr lvl="1"/>
            <a:r>
              <a:rPr lang="en-ZA" sz="2400" dirty="0"/>
              <a:t>Misinterpretation of date labels i.e. “Best before date” printed on packaging</a:t>
            </a:r>
          </a:p>
          <a:p>
            <a:pPr lvl="1"/>
            <a:r>
              <a:rPr lang="en-ZA" sz="2400" dirty="0"/>
              <a:t>Packaging failures</a:t>
            </a:r>
          </a:p>
          <a:p>
            <a:endParaRPr lang="en-ZA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7301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AAE5C7-B0B9-8CA4-4F28-72B6CB3D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Action on Food Loss and Waste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5BC9C0-AA8C-6DA9-9B31-293B9495D7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issue:</a:t>
            </a:r>
          </a:p>
          <a:p>
            <a:r>
              <a:rPr lang="en-US" dirty="0"/>
              <a:t>700 million people is living with hunger (UN World Food Program)</a:t>
            </a:r>
          </a:p>
          <a:p>
            <a:pPr lvl="1"/>
            <a:r>
              <a:rPr lang="en-US" dirty="0"/>
              <a:t>1 out of every 11 people</a:t>
            </a:r>
          </a:p>
          <a:p>
            <a:r>
              <a:rPr lang="en-US" dirty="0"/>
              <a:t>Growing world population requires more food to be produced</a:t>
            </a:r>
          </a:p>
          <a:p>
            <a:r>
              <a:rPr lang="en-US" dirty="0"/>
              <a:t>Globally 30% of all food produced is lost or wasted</a:t>
            </a:r>
          </a:p>
          <a:p>
            <a:r>
              <a:rPr lang="en-US" dirty="0"/>
              <a:t>6% of global GHG emissions is from food waste</a:t>
            </a:r>
          </a:p>
          <a:p>
            <a:pPr marL="0" indent="0">
              <a:buNone/>
            </a:pPr>
            <a:r>
              <a:rPr lang="en-US" b="1" dirty="0"/>
              <a:t>The solution: SDG 12.3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601C4-82FF-2B04-F782-42C6B1F014F9}"/>
              </a:ext>
            </a:extLst>
          </p:cNvPr>
          <p:cNvSpPr txBox="1"/>
          <p:nvPr/>
        </p:nvSpPr>
        <p:spPr>
          <a:xfrm>
            <a:off x="1493491" y="4454675"/>
            <a:ext cx="702706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TARGET 12.3</a:t>
            </a:r>
          </a:p>
          <a:p>
            <a:pPr algn="ctr"/>
            <a:r>
              <a:rPr lang="en-US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By 2030, halve per capita global food waste at the retail and consumer levels and reduce food losses along production and supply chains, including post-harvest losses.</a:t>
            </a:r>
          </a:p>
        </p:txBody>
      </p:sp>
    </p:spTree>
    <p:extLst>
      <p:ext uri="{BB962C8B-B14F-4D97-AF65-F5344CB8AC3E}">
        <p14:creationId xmlns:p14="http://schemas.microsoft.com/office/powerpoint/2010/main" val="190517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loss and waste estimate - 2021</a:t>
            </a:r>
            <a:endParaRPr lang="en-ZA" dirty="0"/>
          </a:p>
        </p:txBody>
      </p:sp>
      <p:pic>
        <p:nvPicPr>
          <p:cNvPr id="481" name="Picture 480" descr="A diagram of a row of green trash cans&#10;&#10;Description automatically generated">
            <a:extLst>
              <a:ext uri="{FF2B5EF4-FFF2-40B4-BE49-F238E27FC236}">
                <a16:creationId xmlns:a16="http://schemas.microsoft.com/office/drawing/2014/main" id="{662D7A72-2B8F-F12F-4A62-4BDFD51D4A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6"/>
          <a:stretch/>
        </p:blipFill>
        <p:spPr>
          <a:xfrm>
            <a:off x="933568" y="1580321"/>
            <a:ext cx="10566283" cy="50688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484" name="Rectangle 483">
            <a:extLst>
              <a:ext uri="{FF2B5EF4-FFF2-40B4-BE49-F238E27FC236}">
                <a16:creationId xmlns:a16="http://schemas.microsoft.com/office/drawing/2014/main" id="{205A3FC7-1EE5-E040-9020-8487FD7420D8}"/>
              </a:ext>
            </a:extLst>
          </p:cNvPr>
          <p:cNvSpPr/>
          <p:nvPr/>
        </p:nvSpPr>
        <p:spPr>
          <a:xfrm>
            <a:off x="4646327" y="1580322"/>
            <a:ext cx="1570382" cy="3906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A5D1-3E17-501C-AB11-7898EFF5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food waste in South Africa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FD95FC-75FD-1672-33D0-2DF4FBA196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7063452" cy="4159720"/>
          </a:xfrm>
        </p:spPr>
        <p:txBody>
          <a:bodyPr>
            <a:noAutofit/>
          </a:bodyPr>
          <a:lstStyle/>
          <a:p>
            <a:r>
              <a:rPr lang="en-ZA" sz="2400" dirty="0"/>
              <a:t>20% (1 in 5) households in SA are food insecure</a:t>
            </a:r>
          </a:p>
          <a:p>
            <a:r>
              <a:rPr lang="en-ZA" sz="2400" dirty="0"/>
              <a:t>R61.5 billion/annum	= cost of food waste along the value chain </a:t>
            </a:r>
            <a:r>
              <a:rPr lang="en-ZA" sz="1400" dirty="0"/>
              <a:t>(Nahman &amp; De Lange 2013) </a:t>
            </a:r>
            <a:endParaRPr lang="en-ZA" sz="2400" dirty="0"/>
          </a:p>
          <a:p>
            <a:r>
              <a:rPr lang="en-ZA" sz="2400" dirty="0"/>
              <a:t>R 5 155.34 = average cost of a household food basket in Sept 2023 </a:t>
            </a:r>
            <a:r>
              <a:rPr lang="en-ZA" sz="1400" dirty="0"/>
              <a:t>(PMBEJDG)</a:t>
            </a:r>
          </a:p>
          <a:p>
            <a:pPr marL="0" indent="0">
              <a:buNone/>
            </a:pPr>
            <a:endParaRPr lang="en-ZA" sz="2400" dirty="0"/>
          </a:p>
          <a:p>
            <a:pPr marL="0" indent="0" algn="ctr">
              <a:buNone/>
            </a:pPr>
            <a:r>
              <a:rPr lang="en-ZA" sz="2400" b="1" dirty="0">
                <a:solidFill>
                  <a:srgbClr val="FF0000"/>
                </a:solidFill>
              </a:rPr>
              <a:t>R61.5 billion = 11.9 million food baskets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2F079-6CE4-2EB4-C146-F01571F4D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8" t="22223" r="37890" b="11527"/>
          <a:stretch/>
        </p:blipFill>
        <p:spPr>
          <a:xfrm>
            <a:off x="7723799" y="1728789"/>
            <a:ext cx="4334851" cy="30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0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B2FD0B-3229-51E7-D55C-C3632D71C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2" t="27362" r="27344" b="16081"/>
          <a:stretch/>
        </p:blipFill>
        <p:spPr>
          <a:xfrm>
            <a:off x="1018664" y="2188095"/>
            <a:ext cx="7033955" cy="3875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4F7625-C401-C412-BAC8-A88D7C5C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to reduce FLW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13E66-E6FA-908D-04BF-0D72BE294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34" t="26250" r="36719" b="8822"/>
          <a:stretch/>
        </p:blipFill>
        <p:spPr>
          <a:xfrm>
            <a:off x="8436728" y="1619268"/>
            <a:ext cx="3536942" cy="5056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8771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9722-AAD0-F46B-38DA-BBE10C74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Action on Plastics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90292-76B0-ABD4-DA0A-2ECF06E3C5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7988299" cy="4159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issue:</a:t>
            </a:r>
          </a:p>
          <a:p>
            <a:r>
              <a:rPr lang="en-US" sz="2400" dirty="0"/>
              <a:t>Plastic is increasingly found in places it does not belong</a:t>
            </a:r>
          </a:p>
          <a:p>
            <a:pPr lvl="1"/>
            <a:r>
              <a:rPr lang="en-US" sz="2000" dirty="0"/>
              <a:t>World seas and rivers</a:t>
            </a:r>
          </a:p>
          <a:p>
            <a:pPr lvl="1"/>
            <a:r>
              <a:rPr lang="en-US" sz="2000" dirty="0"/>
              <a:t>Remote places including islands, high mountain peaks and in arctic snow</a:t>
            </a:r>
          </a:p>
          <a:p>
            <a:pPr lvl="1"/>
            <a:r>
              <a:rPr lang="en-US" sz="2000" dirty="0"/>
              <a:t>Stomachs of wildlife, birds and fish</a:t>
            </a:r>
          </a:p>
          <a:p>
            <a:pPr lvl="1"/>
            <a:r>
              <a:rPr lang="en-US" sz="2000" dirty="0"/>
              <a:t>Human stools and placentas</a:t>
            </a:r>
          </a:p>
          <a:p>
            <a:pPr lvl="1"/>
            <a:r>
              <a:rPr lang="en-US" sz="2000" dirty="0"/>
              <a:t>Human blood samples</a:t>
            </a:r>
          </a:p>
          <a:p>
            <a:pPr marL="0" indent="0">
              <a:buNone/>
            </a:pPr>
            <a:r>
              <a:rPr lang="en-US" b="1" dirty="0"/>
              <a:t>The Solution: </a:t>
            </a:r>
          </a:p>
          <a:p>
            <a:r>
              <a:rPr lang="en-US" dirty="0"/>
              <a:t>Negotiations are underway to develop a Global Treaty on plastic pollution by 2024</a:t>
            </a:r>
          </a:p>
        </p:txBody>
      </p:sp>
      <p:pic>
        <p:nvPicPr>
          <p:cNvPr id="4" name="Picture 4" descr="A turtle trying to eat a plastic cup drifting in the middle of a huge rubbish patch floating in the ocean. ">
            <a:extLst>
              <a:ext uri="{FF2B5EF4-FFF2-40B4-BE49-F238E27FC236}">
                <a16:creationId xmlns:a16="http://schemas.microsoft.com/office/drawing/2014/main" id="{9812BAF5-E21F-71E6-C56F-F36A7F50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929" y="4654849"/>
            <a:ext cx="3651071" cy="219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kneeling on the beach with a pile of plastic bottles&#10;&#10;Description automatically generated">
            <a:extLst>
              <a:ext uri="{FF2B5EF4-FFF2-40B4-BE49-F238E27FC236}">
                <a16:creationId xmlns:a16="http://schemas.microsoft.com/office/drawing/2014/main" id="{E61AB9F7-E1F6-91C6-C6CC-E9AB30F25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29" y="104775"/>
            <a:ext cx="3651072" cy="2111712"/>
          </a:xfrm>
          <a:prstGeom prst="rect">
            <a:avLst/>
          </a:prstGeom>
        </p:spPr>
      </p:pic>
      <p:pic>
        <p:nvPicPr>
          <p:cNvPr id="8" name="Picture 7" descr="A river with garbage and trees&#10;&#10;Description automatically generated with medium confidence">
            <a:extLst>
              <a:ext uri="{FF2B5EF4-FFF2-40B4-BE49-F238E27FC236}">
                <a16:creationId xmlns:a16="http://schemas.microsoft.com/office/drawing/2014/main" id="{1557C56B-CFC4-61CA-728E-DB7E58A41F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30" y="2216487"/>
            <a:ext cx="3647570" cy="24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45576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16721</TotalTime>
  <Words>978</Words>
  <Application>Microsoft Office PowerPoint</Application>
  <PresentationFormat>Widescreen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Roboto</vt:lpstr>
      <vt:lpstr>6_Office Theme</vt:lpstr>
      <vt:lpstr>9_Office Theme</vt:lpstr>
      <vt:lpstr>10_Office Theme</vt:lpstr>
      <vt:lpstr>11_Office Theme</vt:lpstr>
      <vt:lpstr>PowerPoint Presentation</vt:lpstr>
      <vt:lpstr>Structure of the presentation</vt:lpstr>
      <vt:lpstr>Facts about packaging in food chains</vt:lpstr>
      <vt:lpstr>Impacts of packaging on food waste</vt:lpstr>
      <vt:lpstr>Global Action on Food Loss and Waste</vt:lpstr>
      <vt:lpstr>Food loss and waste estimate - 2021</vt:lpstr>
      <vt:lpstr>Cost of food waste in South Africa</vt:lpstr>
      <vt:lpstr>Strategy to reduce FLW</vt:lpstr>
      <vt:lpstr>Global Action on Plastics</vt:lpstr>
      <vt:lpstr>Municipal Solid Waste (MSW) (by weight) in South Africa</vt:lpstr>
      <vt:lpstr>Value of waste in South Africa</vt:lpstr>
      <vt:lpstr>South African Strategy to reduce plastic pollution</vt:lpstr>
      <vt:lpstr>What does this mean for future food chains?</vt:lpstr>
      <vt:lpstr>Material substitution – Polystyrene Take-out container E-LCA</vt:lpstr>
      <vt:lpstr>Material substitution – Polystyrene Take-out container MPI</vt:lpstr>
      <vt:lpstr>Which substitution option to choose?</vt:lpstr>
      <vt:lpstr>When is material substitution an option and what option to choose?</vt:lpstr>
      <vt:lpstr>Conclusions</vt:lpstr>
      <vt:lpstr>Thank you  Soelofse@csir.co.za www.csir.co.za </vt:lpstr>
    </vt:vector>
  </TitlesOfParts>
  <Company>CSIR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Ndumiso Cingo</dc:creator>
  <cp:lastModifiedBy>Suzan Oelofse</cp:lastModifiedBy>
  <cp:revision>1338</cp:revision>
  <cp:lastPrinted>2020-02-07T12:20:52Z</cp:lastPrinted>
  <dcterms:created xsi:type="dcterms:W3CDTF">2018-07-05T10:54:25Z</dcterms:created>
  <dcterms:modified xsi:type="dcterms:W3CDTF">2023-10-11T09:21:13Z</dcterms:modified>
</cp:coreProperties>
</file>